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Roboto Mono Medium"/>
      <p:regular r:id="rId19"/>
    </p:embeddedFont>
    <p:embeddedFont>
      <p:font typeface="Roboto Mono Medium"/>
      <p:regular r:id="rId20"/>
    </p:embeddedFont>
    <p:embeddedFont>
      <p:font typeface="Roboto Mono Medium"/>
      <p:regular r:id="rId21"/>
    </p:embeddedFont>
    <p:embeddedFont>
      <p:font typeface="Roboto Mono Medium"/>
      <p:regular r:id="rId22"/>
    </p:embeddedFont>
    <p:embeddedFont>
      <p:font typeface="Roboto"/>
      <p:regular r:id="rId23"/>
    </p:embeddedFont>
    <p:embeddedFont>
      <p:font typeface="Roboto"/>
      <p:regular r:id="rId24"/>
    </p:embeddedFont>
    <p:embeddedFont>
      <p:font typeface="Roboto"/>
      <p:regular r:id="rId25"/>
    </p:embeddedFont>
    <p:embeddedFont>
      <p:font typeface="Roboto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Relationship Id="rId25" Type="http://schemas.openxmlformats.org/officeDocument/2006/relationships/font" Target="fonts/font7.fntdata"/><Relationship Id="rId26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1-1.png>
</file>

<file path=ppt/media/image-12-1.png>
</file>

<file path=ppt/media/image-12-10.png>
</file>

<file path=ppt/media/image-12-2.svg>
</file>

<file path=ppt/media/image-12-3.png>
</file>

<file path=ppt/media/image-12-4.svg>
</file>

<file path=ppt/media/image-12-5.png>
</file>

<file path=ppt/media/image-12-6.png>
</file>

<file path=ppt/media/image-12-7.svg>
</file>

<file path=ppt/media/image-12-8.png>
</file>

<file path=ppt/media/image-12-9.sv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3-8.png>
</file>

<file path=ppt/media/image-3-9.sv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svg"/><Relationship Id="rId3" Type="http://schemas.openxmlformats.org/officeDocument/2006/relationships/image" Target="../media/image-12-3.png"/><Relationship Id="rId4" Type="http://schemas.openxmlformats.org/officeDocument/2006/relationships/image" Target="../media/image-12-4.svg"/><Relationship Id="rId5" Type="http://schemas.openxmlformats.org/officeDocument/2006/relationships/image" Target="../media/image-12-5.png"/><Relationship Id="rId6" Type="http://schemas.openxmlformats.org/officeDocument/2006/relationships/image" Target="../media/image-12-6.png"/><Relationship Id="rId7" Type="http://schemas.openxmlformats.org/officeDocument/2006/relationships/image" Target="../media/image-12-7.svg"/><Relationship Id="rId8" Type="http://schemas.openxmlformats.org/officeDocument/2006/relationships/image" Target="../media/image-12-8.png"/><Relationship Id="rId9" Type="http://schemas.openxmlformats.org/officeDocument/2006/relationships/image" Target="../media/image-12-9.svg"/><Relationship Id="rId10" Type="http://schemas.openxmlformats.org/officeDocument/2006/relationships/image" Target="../media/image-12-10.png"/><Relationship Id="rId11" Type="http://schemas.openxmlformats.org/officeDocument/2006/relationships/slideLayout" Target="../slideLayouts/slideLayout13.xml"/><Relationship Id="rId1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slideLayout" Target="../slideLayouts/slideLayout4.xml"/><Relationship Id="rId11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46453"/>
            <a:ext cx="7556421" cy="4252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Classificação Automática de Frutas e Vegetais com YOLOv8 para Balanças Inteligentes em Supermercados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73928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Disciplina: Visão Computacional | Professor: Rigel Fernandes | Instituição: IBMEC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67202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Autores: Daniel Lloyd, Thiago Borsoni, Bernardo Pinto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0989" y="413742"/>
            <a:ext cx="6968252" cy="468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Limitações e Ameaças à Validade</a:t>
            </a:r>
            <a:endParaRPr lang="en-US" sz="2950" dirty="0"/>
          </a:p>
        </p:txBody>
      </p:sp>
      <p:sp>
        <p:nvSpPr>
          <p:cNvPr id="4" name="Shape 1"/>
          <p:cNvSpPr/>
          <p:nvPr/>
        </p:nvSpPr>
        <p:spPr>
          <a:xfrm>
            <a:off x="6010989" y="1106805"/>
            <a:ext cx="8094821" cy="1462802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5" name="Shape 2"/>
          <p:cNvSpPr/>
          <p:nvPr/>
        </p:nvSpPr>
        <p:spPr>
          <a:xfrm>
            <a:off x="6160770" y="1256586"/>
            <a:ext cx="449580" cy="449580"/>
          </a:xfrm>
          <a:prstGeom prst="roundRect">
            <a:avLst>
              <a:gd name="adj" fmla="val 20336949"/>
            </a:avLst>
          </a:prstGeom>
          <a:solidFill>
            <a:srgbClr val="DCFF50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4357" y="1380173"/>
            <a:ext cx="202287" cy="20228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60770" y="1855946"/>
            <a:ext cx="1910715" cy="234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Dataset Homogêneo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6160770" y="2180034"/>
            <a:ext cx="7795260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Cenário controlado: mesmo fundo, mesma câmera, condições similares</a:t>
            </a:r>
            <a:endParaRPr lang="en-US" sz="1150" dirty="0"/>
          </a:p>
        </p:txBody>
      </p:sp>
      <p:sp>
        <p:nvSpPr>
          <p:cNvPr id="9" name="Shape 5"/>
          <p:cNvSpPr/>
          <p:nvPr/>
        </p:nvSpPr>
        <p:spPr>
          <a:xfrm>
            <a:off x="6010989" y="2719388"/>
            <a:ext cx="8094821" cy="1462802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10" name="Shape 6"/>
          <p:cNvSpPr/>
          <p:nvPr/>
        </p:nvSpPr>
        <p:spPr>
          <a:xfrm>
            <a:off x="6160770" y="2869168"/>
            <a:ext cx="449580" cy="449580"/>
          </a:xfrm>
          <a:prstGeom prst="roundRect">
            <a:avLst>
              <a:gd name="adj" fmla="val 20336949"/>
            </a:avLst>
          </a:prstGeom>
          <a:solidFill>
            <a:srgbClr val="DCFF50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4357" y="2992755"/>
            <a:ext cx="202287" cy="20228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60770" y="3468529"/>
            <a:ext cx="2472571" cy="234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Classes Desbalanceadas</a:t>
            </a:r>
            <a:endParaRPr lang="en-US" sz="1450" dirty="0"/>
          </a:p>
        </p:txBody>
      </p:sp>
      <p:sp>
        <p:nvSpPr>
          <p:cNvPr id="13" name="Text 8"/>
          <p:cNvSpPr/>
          <p:nvPr/>
        </p:nvSpPr>
        <p:spPr>
          <a:xfrm>
            <a:off x="6160770" y="3792617"/>
            <a:ext cx="7795260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Raspberry e blackberries com menos exemplos, apenas sem sacola</a:t>
            </a:r>
            <a:endParaRPr lang="en-US" sz="1150" dirty="0"/>
          </a:p>
        </p:txBody>
      </p:sp>
      <p:sp>
        <p:nvSpPr>
          <p:cNvPr id="14" name="Shape 9"/>
          <p:cNvSpPr/>
          <p:nvPr/>
        </p:nvSpPr>
        <p:spPr>
          <a:xfrm>
            <a:off x="6010989" y="4331970"/>
            <a:ext cx="8094821" cy="1462802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15" name="Shape 10"/>
          <p:cNvSpPr/>
          <p:nvPr/>
        </p:nvSpPr>
        <p:spPr>
          <a:xfrm>
            <a:off x="6160770" y="4481751"/>
            <a:ext cx="449580" cy="449580"/>
          </a:xfrm>
          <a:prstGeom prst="roundRect">
            <a:avLst>
              <a:gd name="adj" fmla="val 20336949"/>
            </a:avLst>
          </a:prstGeom>
          <a:solidFill>
            <a:srgbClr val="DCFF50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4357" y="4605337"/>
            <a:ext cx="202287" cy="202287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60770" y="5081111"/>
            <a:ext cx="2472571" cy="234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Dependência de Rótulos</a:t>
            </a:r>
            <a:endParaRPr lang="en-US" sz="1450" dirty="0"/>
          </a:p>
        </p:txBody>
      </p:sp>
      <p:sp>
        <p:nvSpPr>
          <p:cNvPr id="18" name="Text 12"/>
          <p:cNvSpPr/>
          <p:nvPr/>
        </p:nvSpPr>
        <p:spPr>
          <a:xfrm>
            <a:off x="6160770" y="5405199"/>
            <a:ext cx="7795260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Padrões no nome do arquivo podem conter ruído de rotulação</a:t>
            </a:r>
            <a:endParaRPr lang="en-US" sz="1150" dirty="0"/>
          </a:p>
        </p:txBody>
      </p:sp>
      <p:sp>
        <p:nvSpPr>
          <p:cNvPr id="19" name="Shape 13"/>
          <p:cNvSpPr/>
          <p:nvPr/>
        </p:nvSpPr>
        <p:spPr>
          <a:xfrm>
            <a:off x="6010989" y="5944553"/>
            <a:ext cx="8094821" cy="1462802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20" name="Shape 14"/>
          <p:cNvSpPr/>
          <p:nvPr/>
        </p:nvSpPr>
        <p:spPr>
          <a:xfrm>
            <a:off x="6160770" y="6094333"/>
            <a:ext cx="449580" cy="449580"/>
          </a:xfrm>
          <a:prstGeom prst="roundRect">
            <a:avLst>
              <a:gd name="adj" fmla="val 20336949"/>
            </a:avLst>
          </a:prstGeom>
          <a:solidFill>
            <a:srgbClr val="DCFF50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84357" y="6217920"/>
            <a:ext cx="202287" cy="202287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60770" y="6693694"/>
            <a:ext cx="2023110" cy="234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Validação Limitada</a:t>
            </a:r>
            <a:endParaRPr lang="en-US" sz="1450" dirty="0"/>
          </a:p>
        </p:txBody>
      </p:sp>
      <p:sp>
        <p:nvSpPr>
          <p:cNvPr id="23" name="Text 16"/>
          <p:cNvSpPr/>
          <p:nvPr/>
        </p:nvSpPr>
        <p:spPr>
          <a:xfrm>
            <a:off x="6160770" y="7017782"/>
            <a:ext cx="7795260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Testes apenas em GPU, sem validação cruzada ou hardware real de borda</a:t>
            </a:r>
            <a:endParaRPr lang="en-US" sz="1150" dirty="0"/>
          </a:p>
        </p:txBody>
      </p:sp>
      <p:sp>
        <p:nvSpPr>
          <p:cNvPr id="24" name="Text 17"/>
          <p:cNvSpPr/>
          <p:nvPr/>
        </p:nvSpPr>
        <p:spPr>
          <a:xfrm>
            <a:off x="6010989" y="7575947"/>
            <a:ext cx="8094821" cy="23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Resultados promissores, mas generalização para cenários reais requer validação adicional</a:t>
            </a:r>
            <a:endParaRPr lang="en-US" sz="11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229" y="1071086"/>
            <a:ext cx="5198864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Conclusões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4229" y="2032754"/>
            <a:ext cx="467797" cy="467797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6889909" y="2071688"/>
            <a:ext cx="3181231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Acurácia Perfeita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6889909" y="2586276"/>
            <a:ext cx="7012662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YOLOv8s atingiu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100% de acurácia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nas configurações de 8 e 14 classes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14229" y="3334941"/>
            <a:ext cx="467797" cy="467797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6889909" y="3373874"/>
            <a:ext cx="3742611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Viável para Produção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6889909" y="3888462"/>
            <a:ext cx="7012662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 (9,81 MB)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rápido (~193 ms)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para balanças inteligentes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4229" y="4637127"/>
            <a:ext cx="467797" cy="467797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6889909" y="4676061"/>
            <a:ext cx="355544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Robustez Comprovada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6889909" y="5190649"/>
            <a:ext cx="7012662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Resistência a variações de iluminação e oclusões dentro do escopo testado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4229" y="5939314"/>
            <a:ext cx="467797" cy="467797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</p:sp>
      <p:sp>
        <p:nvSpPr>
          <p:cNvPr id="14" name="Text 11"/>
          <p:cNvSpPr/>
          <p:nvPr/>
        </p:nvSpPr>
        <p:spPr>
          <a:xfrm>
            <a:off x="6889909" y="5978247"/>
            <a:ext cx="430399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Potencial Transformador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6889909" y="6492835"/>
            <a:ext cx="7012662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Sistema capaz de revolucionar a experiência de autoatendimento em supermercados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7927" y="438388"/>
            <a:ext cx="4065389" cy="498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Trabalhos Futuros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17352" y="1494592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404040"/>
          </a:solidFill>
          <a:ln/>
        </p:spPr>
      </p:sp>
      <p:sp>
        <p:nvSpPr>
          <p:cNvPr id="4" name="Shape 2"/>
          <p:cNvSpPr/>
          <p:nvPr/>
        </p:nvSpPr>
        <p:spPr>
          <a:xfrm>
            <a:off x="557927" y="1389936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404040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77466" y="1509593"/>
            <a:ext cx="239078" cy="23907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95626" y="1414939"/>
            <a:ext cx="2271236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Expansão do Dataset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195626" y="1759625"/>
            <a:ext cx="12876848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Fotos de diferentes supermercados, câmeras e condições de luz variadas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956429" y="2610564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404040"/>
          </a:solidFill>
          <a:ln/>
        </p:spPr>
      </p:sp>
      <p:sp>
        <p:nvSpPr>
          <p:cNvPr id="9" name="Shape 6"/>
          <p:cNvSpPr/>
          <p:nvPr/>
        </p:nvSpPr>
        <p:spPr>
          <a:xfrm>
            <a:off x="797004" y="2505908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404040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6543" y="2625566"/>
            <a:ext cx="239078" cy="23907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434703" y="2530912"/>
            <a:ext cx="2151698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Cenários Complexos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1434703" y="2875597"/>
            <a:ext cx="12637770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Frutas danificadas, múltiplos itens, fundos diversos e situações reais de uso</a:t>
            </a:r>
            <a:endParaRPr lang="en-US" sz="1250" dirty="0"/>
          </a:p>
        </p:txBody>
      </p:sp>
      <p:sp>
        <p:nvSpPr>
          <p:cNvPr id="13" name="Shape 9"/>
          <p:cNvSpPr/>
          <p:nvPr/>
        </p:nvSpPr>
        <p:spPr>
          <a:xfrm>
            <a:off x="1195626" y="3726537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404040"/>
          </a:solidFill>
          <a:ln/>
        </p:spPr>
      </p:sp>
      <p:sp>
        <p:nvSpPr>
          <p:cNvPr id="14" name="Shape 10"/>
          <p:cNvSpPr/>
          <p:nvPr/>
        </p:nvSpPr>
        <p:spPr>
          <a:xfrm>
            <a:off x="1036201" y="3621881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404040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40" y="3741539"/>
            <a:ext cx="239078" cy="23907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673900" y="3646884"/>
            <a:ext cx="2749391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Validação Cross-Dataset</a:t>
            </a:r>
            <a:endParaRPr lang="en-US" sz="1550" dirty="0"/>
          </a:p>
        </p:txBody>
      </p:sp>
      <p:sp>
        <p:nvSpPr>
          <p:cNvPr id="17" name="Text 12"/>
          <p:cNvSpPr/>
          <p:nvPr/>
        </p:nvSpPr>
        <p:spPr>
          <a:xfrm>
            <a:off x="1673900" y="3991570"/>
            <a:ext cx="12398573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Avaliar generalização em outros datasets públicos e privados</a:t>
            </a:r>
            <a:endParaRPr lang="en-US" sz="1250" dirty="0"/>
          </a:p>
        </p:txBody>
      </p:sp>
      <p:sp>
        <p:nvSpPr>
          <p:cNvPr id="18" name="Shape 13"/>
          <p:cNvSpPr/>
          <p:nvPr/>
        </p:nvSpPr>
        <p:spPr>
          <a:xfrm>
            <a:off x="1434703" y="4842510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404040"/>
          </a:solidFill>
          <a:ln/>
        </p:spPr>
      </p:sp>
      <p:sp>
        <p:nvSpPr>
          <p:cNvPr id="19" name="Shape 14"/>
          <p:cNvSpPr/>
          <p:nvPr/>
        </p:nvSpPr>
        <p:spPr>
          <a:xfrm>
            <a:off x="1275278" y="4737854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404040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94817" y="4857512"/>
            <a:ext cx="239078" cy="239078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912977" y="4762857"/>
            <a:ext cx="262985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Hardware de Borda Real</a:t>
            </a:r>
            <a:endParaRPr lang="en-US" sz="1550" dirty="0"/>
          </a:p>
        </p:txBody>
      </p:sp>
      <p:sp>
        <p:nvSpPr>
          <p:cNvPr id="22" name="Text 16"/>
          <p:cNvSpPr/>
          <p:nvPr/>
        </p:nvSpPr>
        <p:spPr>
          <a:xfrm>
            <a:off x="1912977" y="5107543"/>
            <a:ext cx="12159496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Testes em Raspberry Pi, NVIDIA Jetson e outros dispositivos embarcados</a:t>
            </a:r>
            <a:endParaRPr lang="en-US" sz="1250" dirty="0"/>
          </a:p>
        </p:txBody>
      </p:sp>
      <p:sp>
        <p:nvSpPr>
          <p:cNvPr id="23" name="Shape 17"/>
          <p:cNvSpPr/>
          <p:nvPr/>
        </p:nvSpPr>
        <p:spPr>
          <a:xfrm>
            <a:off x="1195626" y="5958483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404040"/>
          </a:solidFill>
          <a:ln/>
        </p:spPr>
      </p:sp>
      <p:sp>
        <p:nvSpPr>
          <p:cNvPr id="24" name="Shape 18"/>
          <p:cNvSpPr/>
          <p:nvPr/>
        </p:nvSpPr>
        <p:spPr>
          <a:xfrm>
            <a:off x="1036201" y="5853827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404040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5740" y="5973485"/>
            <a:ext cx="239078" cy="239078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1673900" y="5878830"/>
            <a:ext cx="2868930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Detecção + Classificação</a:t>
            </a:r>
            <a:endParaRPr lang="en-US" sz="1550" dirty="0"/>
          </a:p>
        </p:txBody>
      </p:sp>
      <p:sp>
        <p:nvSpPr>
          <p:cNvPr id="27" name="Text 20"/>
          <p:cNvSpPr/>
          <p:nvPr/>
        </p:nvSpPr>
        <p:spPr>
          <a:xfrm>
            <a:off x="1673900" y="6223516"/>
            <a:ext cx="12398573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Modelos para cenas com vários itens simultaneamente na balança</a:t>
            </a:r>
            <a:endParaRPr lang="en-US" sz="1250" dirty="0"/>
          </a:p>
        </p:txBody>
      </p:sp>
      <p:sp>
        <p:nvSpPr>
          <p:cNvPr id="28" name="Shape 21"/>
          <p:cNvSpPr/>
          <p:nvPr/>
        </p:nvSpPr>
        <p:spPr>
          <a:xfrm>
            <a:off x="956429" y="7074456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404040"/>
          </a:solidFill>
          <a:ln/>
        </p:spPr>
      </p:sp>
      <p:sp>
        <p:nvSpPr>
          <p:cNvPr id="29" name="Shape 22"/>
          <p:cNvSpPr/>
          <p:nvPr/>
        </p:nvSpPr>
        <p:spPr>
          <a:xfrm>
            <a:off x="797004" y="6969800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404040"/>
          </a:solidFill>
          <a:ln/>
        </p:spPr>
      </p:sp>
      <p:pic>
        <p:nvPicPr>
          <p:cNvPr id="30" name="Image 5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6543" y="7089458"/>
            <a:ext cx="239078" cy="239078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1434703" y="6994803"/>
            <a:ext cx="2151698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Técnicas Avançadas</a:t>
            </a:r>
            <a:endParaRPr lang="en-US" sz="1550" dirty="0"/>
          </a:p>
        </p:txBody>
      </p:sp>
      <p:sp>
        <p:nvSpPr>
          <p:cNvPr id="32" name="Text 24"/>
          <p:cNvSpPr/>
          <p:nvPr/>
        </p:nvSpPr>
        <p:spPr>
          <a:xfrm>
            <a:off x="1434703" y="7339489"/>
            <a:ext cx="12637770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augmentation e balanceamento para reduzir overfitting e melhorar robustez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354" y="788908"/>
            <a:ext cx="75880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Motivação: O Desafio do Varejo Moderno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264354" y="2734032"/>
            <a:ext cx="3334464" cy="416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Contexto Atual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6264354" y="3373160"/>
            <a:ext cx="3522940" cy="1422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Balanças de autoatendimento em supermercados dependem de processos manuais lentos e propensos a erros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64354" y="4995743"/>
            <a:ext cx="3522940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Cliente busca produto em lista extensa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64354" y="5784771"/>
            <a:ext cx="3522940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Digitação incorreta de códigos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64354" y="6218158"/>
            <a:ext cx="3522940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Filas e tempo de espera elevado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64354" y="7007185"/>
            <a:ext cx="3522940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Perdas por classificação errada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37125" y="2734032"/>
            <a:ext cx="3522940" cy="833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Solução Inteligente</a:t>
            </a:r>
            <a:endParaRPr lang="en-US" sz="2600" dirty="0"/>
          </a:p>
        </p:txBody>
      </p:sp>
      <p:sp>
        <p:nvSpPr>
          <p:cNvPr id="11" name="Text 8"/>
          <p:cNvSpPr/>
          <p:nvPr/>
        </p:nvSpPr>
        <p:spPr>
          <a:xfrm>
            <a:off x="10337125" y="3789998"/>
            <a:ext cx="3522940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Visão computacional e deep learning transformam a experiência de compra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37125" y="5056942"/>
            <a:ext cx="3522940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Reconhecimento automático instantâneo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37125" y="5845969"/>
            <a:ext cx="3522940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Redução de erros humanos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37125" y="6279356"/>
            <a:ext cx="3522940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Agilidade no atendimento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337125" y="6712744"/>
            <a:ext cx="3522940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Melhor experiência do cliente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8731" y="433983"/>
            <a:ext cx="4970978" cy="493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Descrição do Problema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6038731" y="1163836"/>
            <a:ext cx="8039338" cy="1540431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5" name="Shape 2"/>
          <p:cNvSpPr/>
          <p:nvPr/>
        </p:nvSpPr>
        <p:spPr>
          <a:xfrm>
            <a:off x="6196489" y="1321594"/>
            <a:ext cx="473393" cy="473393"/>
          </a:xfrm>
          <a:prstGeom prst="roundRect">
            <a:avLst>
              <a:gd name="adj" fmla="val 19313943"/>
            </a:avLst>
          </a:prstGeom>
          <a:solidFill>
            <a:srgbClr val="DCFF50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26624" y="1451729"/>
            <a:ext cx="213003" cy="2130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6489" y="1952744"/>
            <a:ext cx="3076337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Classificação Multi-Classe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6196489" y="2293977"/>
            <a:ext cx="772382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Reconhecer diferentes tipos de frutas e vegetais automaticamente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8731" y="2862024"/>
            <a:ext cx="8039338" cy="1540431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10" name="Shape 6"/>
          <p:cNvSpPr/>
          <p:nvPr/>
        </p:nvSpPr>
        <p:spPr>
          <a:xfrm>
            <a:off x="6196489" y="3019782"/>
            <a:ext cx="473393" cy="473393"/>
          </a:xfrm>
          <a:prstGeom prst="roundRect">
            <a:avLst>
              <a:gd name="adj" fmla="val 19313943"/>
            </a:avLst>
          </a:prstGeom>
          <a:solidFill>
            <a:srgbClr val="DCFF50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26624" y="3149918"/>
            <a:ext cx="213003" cy="21300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6489" y="3650933"/>
            <a:ext cx="2011442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Sacolas Plásticas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6196489" y="3992166"/>
            <a:ext cx="772382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Detectar itens com e sem embalagem transparente ou colorida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8731" y="4560213"/>
            <a:ext cx="8039338" cy="1540431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15" name="Shape 10"/>
          <p:cNvSpPr/>
          <p:nvPr/>
        </p:nvSpPr>
        <p:spPr>
          <a:xfrm>
            <a:off x="6196489" y="4717971"/>
            <a:ext cx="473393" cy="473393"/>
          </a:xfrm>
          <a:prstGeom prst="roundRect">
            <a:avLst>
              <a:gd name="adj" fmla="val 19313943"/>
            </a:avLst>
          </a:prstGeom>
          <a:solidFill>
            <a:srgbClr val="DCFF50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26624" y="4848106"/>
            <a:ext cx="213003" cy="21300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6489" y="5349121"/>
            <a:ext cx="1972747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Latência Crítica</a:t>
            </a:r>
            <a:endParaRPr lang="en-US" sz="1550" dirty="0"/>
          </a:p>
        </p:txBody>
      </p:sp>
      <p:sp>
        <p:nvSpPr>
          <p:cNvPr id="18" name="Text 12"/>
          <p:cNvSpPr/>
          <p:nvPr/>
        </p:nvSpPr>
        <p:spPr>
          <a:xfrm>
            <a:off x="6196489" y="5690354"/>
            <a:ext cx="772382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Resposta em tempo real para não atrasar o atendimento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8731" y="6258401"/>
            <a:ext cx="8039338" cy="1540431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20" name="Shape 14"/>
          <p:cNvSpPr/>
          <p:nvPr/>
        </p:nvSpPr>
        <p:spPr>
          <a:xfrm>
            <a:off x="6196489" y="6416159"/>
            <a:ext cx="473393" cy="473393"/>
          </a:xfrm>
          <a:prstGeom prst="roundRect">
            <a:avLst>
              <a:gd name="adj" fmla="val 19313943"/>
            </a:avLst>
          </a:prstGeom>
          <a:solidFill>
            <a:srgbClr val="DCFF50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26624" y="6546294"/>
            <a:ext cx="213003" cy="213003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6489" y="7047309"/>
            <a:ext cx="2011442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Hardware Limitado</a:t>
            </a:r>
            <a:endParaRPr lang="en-US" sz="1550" dirty="0"/>
          </a:p>
        </p:txBody>
      </p:sp>
      <p:sp>
        <p:nvSpPr>
          <p:cNvPr id="23" name="Text 16"/>
          <p:cNvSpPr/>
          <p:nvPr/>
        </p:nvSpPr>
        <p:spPr>
          <a:xfrm>
            <a:off x="6196489" y="7388543"/>
            <a:ext cx="772382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Executar em dispositivos de borda com recursos restritos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6161"/>
            <a:ext cx="88463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Base de Dados e Preparação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191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Dataset Original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644021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Fruits &amp; Vegetable Detection for YOLOv4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10997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Originalmente para detecção de objetos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653195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Adaptado para classificação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09539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Rótulos extraídos via regex dos nomes dos arquivos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900493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Atributo binário "Bag" criado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239828" y="1991916"/>
            <a:ext cx="367438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Taxonomias Criadas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6239828" y="264402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 classes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sem considerar sacola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6239828" y="321099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14 classes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 variações: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6239828" y="377797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 frutas: with_bag e without_bag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6239828" y="422017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Raspberry e blackberries: apenas sem sacola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559784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952887"/>
            <a:ext cx="4196358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16" name="Text 14"/>
          <p:cNvSpPr/>
          <p:nvPr/>
        </p:nvSpPr>
        <p:spPr>
          <a:xfrm>
            <a:off x="793790" y="6127194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Extração de Rótulos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93790" y="6617613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Regex aplicado aos nomes dos arquivos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216962" y="559784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5952887"/>
            <a:ext cx="4196358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20" name="Text 18"/>
          <p:cNvSpPr/>
          <p:nvPr/>
        </p:nvSpPr>
        <p:spPr>
          <a:xfrm>
            <a:off x="5216962" y="6127194"/>
            <a:ext cx="3401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Criação de Estrutura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5216962" y="6617613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Pastas dataset/train e dataset/val organizadas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9640133" y="559784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9640133" y="5952887"/>
            <a:ext cx="4196358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24" name="Text 22"/>
          <p:cNvSpPr/>
          <p:nvPr/>
        </p:nvSpPr>
        <p:spPr>
          <a:xfrm>
            <a:off x="9640133" y="6127194"/>
            <a:ext cx="35710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Divisão Estratificada</a:t>
            </a:r>
            <a:endParaRPr lang="en-US" sz="2200" dirty="0"/>
          </a:p>
        </p:txBody>
      </p:sp>
      <p:sp>
        <p:nvSpPr>
          <p:cNvPr id="25" name="Text 23"/>
          <p:cNvSpPr/>
          <p:nvPr/>
        </p:nvSpPr>
        <p:spPr>
          <a:xfrm>
            <a:off x="9640133" y="6617613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70% treino | 30% validação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6605" y="851059"/>
            <a:ext cx="7763589" cy="12325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Esforços de Desenvolvimento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176605" y="2379345"/>
            <a:ext cx="7763589" cy="1181695"/>
          </a:xfrm>
          <a:prstGeom prst="roundRect">
            <a:avLst>
              <a:gd name="adj" fmla="val 9286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53745" y="2379345"/>
            <a:ext cx="91440" cy="1181695"/>
          </a:xfrm>
          <a:prstGeom prst="roundRect">
            <a:avLst>
              <a:gd name="adj" fmla="val 32352"/>
            </a:avLst>
          </a:prstGeom>
          <a:solidFill>
            <a:srgbClr val="DCFF50"/>
          </a:solidFill>
          <a:ln/>
        </p:spPr>
      </p:sp>
      <p:sp>
        <p:nvSpPr>
          <p:cNvPr id="6" name="Text 3"/>
          <p:cNvSpPr/>
          <p:nvPr/>
        </p:nvSpPr>
        <p:spPr>
          <a:xfrm>
            <a:off x="6465213" y="2599373"/>
            <a:ext cx="310598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Automação de Pipeline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65213" y="3025616"/>
            <a:ext cx="7254954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Criação automática de estrutura de pastas por classe para treino e validação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176605" y="3758208"/>
            <a:ext cx="7763589" cy="1181695"/>
          </a:xfrm>
          <a:prstGeom prst="roundRect">
            <a:avLst>
              <a:gd name="adj" fmla="val 9286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153745" y="3758208"/>
            <a:ext cx="91440" cy="1181695"/>
          </a:xfrm>
          <a:prstGeom prst="roundRect">
            <a:avLst>
              <a:gd name="adj" fmla="val 32352"/>
            </a:avLst>
          </a:prstGeom>
          <a:solidFill>
            <a:srgbClr val="DCFF50"/>
          </a:solidFill>
          <a:ln/>
        </p:spPr>
      </p:sp>
      <p:sp>
        <p:nvSpPr>
          <p:cNvPr id="10" name="Text 7"/>
          <p:cNvSpPr/>
          <p:nvPr/>
        </p:nvSpPr>
        <p:spPr>
          <a:xfrm>
            <a:off x="6465213" y="3978235"/>
            <a:ext cx="281011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Fine-Tuning YOLOv8s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465213" y="4404479"/>
            <a:ext cx="7254954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 yolov8s-cls.pt | Imagens 224×224 | Batch size 16 | GPU/CUDA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76605" y="5137071"/>
            <a:ext cx="7763589" cy="1181695"/>
          </a:xfrm>
          <a:prstGeom prst="roundRect">
            <a:avLst>
              <a:gd name="adj" fmla="val 9286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53745" y="5137071"/>
            <a:ext cx="91440" cy="1181695"/>
          </a:xfrm>
          <a:prstGeom prst="roundRect">
            <a:avLst>
              <a:gd name="adj" fmla="val 32352"/>
            </a:avLst>
          </a:prstGeom>
          <a:solidFill>
            <a:srgbClr val="DCFF50"/>
          </a:solidFill>
          <a:ln/>
        </p:spPr>
      </p:sp>
      <p:sp>
        <p:nvSpPr>
          <p:cNvPr id="14" name="Text 11"/>
          <p:cNvSpPr/>
          <p:nvPr/>
        </p:nvSpPr>
        <p:spPr>
          <a:xfrm>
            <a:off x="6465213" y="5357098"/>
            <a:ext cx="266223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Métricas Completas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465213" y="5783342"/>
            <a:ext cx="7254954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Pipeline de avaliação com accuracy, precision, recall, F1 e matriz de confusão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6176605" y="6540579"/>
            <a:ext cx="7763589" cy="837843"/>
          </a:xfrm>
          <a:prstGeom prst="roundRect">
            <a:avLst>
              <a:gd name="adj" fmla="val 3531"/>
            </a:avLst>
          </a:prstGeom>
          <a:solidFill>
            <a:srgbClr val="3D4D00"/>
          </a:solidFill>
          <a:ln/>
        </p:spPr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773" y="6835497"/>
            <a:ext cx="246459" cy="197168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6817400" y="6787039"/>
            <a:ext cx="6925628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Desafios: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Classes desbalanceadas e ajuste fino de hiperparâmetros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173" y="627221"/>
            <a:ext cx="6623447" cy="551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Arquitetura e Metodologia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8173" y="1249799"/>
            <a:ext cx="604111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Pipeline YOLOv8s em Modo Classificação</a:t>
            </a:r>
            <a:endParaRPr lang="en-US" sz="20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73" y="1845945"/>
            <a:ext cx="883206" cy="105989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77948" y="2022515"/>
            <a:ext cx="2208133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Entrada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1677948" y="2404467"/>
            <a:ext cx="6847880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Imagem da balança</a:t>
            </a:r>
            <a:endParaRPr lang="en-US" sz="13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73" y="2905839"/>
            <a:ext cx="883206" cy="105989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77948" y="3082409"/>
            <a:ext cx="2251948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Pré-processamento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1677948" y="3464362"/>
            <a:ext cx="6847880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Resize 224×224 | Normalização</a:t>
            </a:r>
            <a:endParaRPr lang="en-US" sz="13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73" y="3965734"/>
            <a:ext cx="883206" cy="105989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677948" y="4142303"/>
            <a:ext cx="2208133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YOLOv8s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1677948" y="4524256"/>
            <a:ext cx="6847880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Backbone + Classificador</a:t>
            </a:r>
            <a:endParaRPr lang="en-US" sz="13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173" y="5025628"/>
            <a:ext cx="883206" cy="105989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677948" y="5202198"/>
            <a:ext cx="2208133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Saída</a:t>
            </a:r>
            <a:endParaRPr lang="en-US" sz="1700" dirty="0"/>
          </a:p>
        </p:txBody>
      </p:sp>
      <p:sp>
        <p:nvSpPr>
          <p:cNvPr id="16" name="Text 9"/>
          <p:cNvSpPr/>
          <p:nvPr/>
        </p:nvSpPr>
        <p:spPr>
          <a:xfrm>
            <a:off x="1677948" y="5584150"/>
            <a:ext cx="6847880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Predição de classe</a:t>
            </a:r>
            <a:endParaRPr lang="en-US" sz="1350" dirty="0"/>
          </a:p>
        </p:txBody>
      </p:sp>
      <p:sp>
        <p:nvSpPr>
          <p:cNvPr id="17" name="Text 10"/>
          <p:cNvSpPr/>
          <p:nvPr/>
        </p:nvSpPr>
        <p:spPr>
          <a:xfrm>
            <a:off x="618173" y="6460807"/>
            <a:ext cx="2649379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YOLOv8 Classificação</a:t>
            </a:r>
            <a:endParaRPr lang="en-US" sz="1700" dirty="0"/>
          </a:p>
        </p:txBody>
      </p:sp>
      <p:sp>
        <p:nvSpPr>
          <p:cNvPr id="18" name="Text 11"/>
          <p:cNvSpPr/>
          <p:nvPr/>
        </p:nvSpPr>
        <p:spPr>
          <a:xfrm>
            <a:off x="618173" y="6913364"/>
            <a:ext cx="3738324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Balanceamento entre precisão e velocidade</a:t>
            </a:r>
            <a:endParaRPr lang="en-US" sz="1350" dirty="0"/>
          </a:p>
        </p:txBody>
      </p:sp>
      <p:sp>
        <p:nvSpPr>
          <p:cNvPr id="19" name="Text 12"/>
          <p:cNvSpPr/>
          <p:nvPr/>
        </p:nvSpPr>
        <p:spPr>
          <a:xfrm>
            <a:off x="618173" y="7257812"/>
            <a:ext cx="3738324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Otimizado para edge devices</a:t>
            </a:r>
            <a:endParaRPr lang="en-US" sz="1350" dirty="0"/>
          </a:p>
        </p:txBody>
      </p:sp>
      <p:sp>
        <p:nvSpPr>
          <p:cNvPr id="20" name="Text 13"/>
          <p:cNvSpPr/>
          <p:nvPr/>
        </p:nvSpPr>
        <p:spPr>
          <a:xfrm>
            <a:off x="4795123" y="6460807"/>
            <a:ext cx="2208133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Aceleração GPU</a:t>
            </a:r>
            <a:endParaRPr lang="en-US" sz="1700" dirty="0"/>
          </a:p>
        </p:txBody>
      </p:sp>
      <p:sp>
        <p:nvSpPr>
          <p:cNvPr id="21" name="Text 14"/>
          <p:cNvSpPr/>
          <p:nvPr/>
        </p:nvSpPr>
        <p:spPr>
          <a:xfrm>
            <a:off x="4795123" y="6913364"/>
            <a:ext cx="3738324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Colab Pro para treinamento rápido</a:t>
            </a:r>
            <a:endParaRPr lang="en-US" sz="1350" dirty="0"/>
          </a:p>
        </p:txBody>
      </p:sp>
      <p:sp>
        <p:nvSpPr>
          <p:cNvPr id="22" name="Text 15"/>
          <p:cNvSpPr/>
          <p:nvPr/>
        </p:nvSpPr>
        <p:spPr>
          <a:xfrm>
            <a:off x="4795123" y="7257812"/>
            <a:ext cx="3738324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Processamento em lote eficiente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829" y="766048"/>
            <a:ext cx="7486769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Resultados Quantitativos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7829" y="1727716"/>
            <a:ext cx="10397847" cy="1299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200"/>
              </a:lnSpc>
              <a:buNone/>
            </a:pPr>
            <a:r>
              <a:rPr lang="en-US" sz="81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100%</a:t>
            </a:r>
            <a:endParaRPr lang="en-US" sz="8150" dirty="0"/>
          </a:p>
        </p:txBody>
      </p:sp>
      <p:sp>
        <p:nvSpPr>
          <p:cNvPr id="4" name="Text 2"/>
          <p:cNvSpPr/>
          <p:nvPr/>
        </p:nvSpPr>
        <p:spPr>
          <a:xfrm>
            <a:off x="727829" y="3339227"/>
            <a:ext cx="13174742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Acurácia perfeita em ambas configurações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7829" y="4113728"/>
            <a:ext cx="580096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8 Classes sem considerar Sacola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727829" y="4841438"/>
            <a:ext cx="6333768" cy="686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100%</a:t>
            </a:r>
            <a:endParaRPr lang="en-US" sz="5400" dirty="0"/>
          </a:p>
        </p:txBody>
      </p:sp>
      <p:sp>
        <p:nvSpPr>
          <p:cNvPr id="7" name="Text 5"/>
          <p:cNvSpPr/>
          <p:nvPr/>
        </p:nvSpPr>
        <p:spPr>
          <a:xfrm>
            <a:off x="2594967" y="5787390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Accuracy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576423" y="4113728"/>
            <a:ext cx="505241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14 Classes (Com/Sem Sacola)</a:t>
            </a:r>
            <a:endParaRPr lang="en-US" sz="2450" dirty="0"/>
          </a:p>
        </p:txBody>
      </p:sp>
      <p:sp>
        <p:nvSpPr>
          <p:cNvPr id="9" name="Text 7"/>
          <p:cNvSpPr/>
          <p:nvPr/>
        </p:nvSpPr>
        <p:spPr>
          <a:xfrm>
            <a:off x="7576423" y="4841438"/>
            <a:ext cx="6333768" cy="686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100%</a:t>
            </a:r>
            <a:endParaRPr lang="en-US" sz="5400" dirty="0"/>
          </a:p>
        </p:txBody>
      </p:sp>
      <p:sp>
        <p:nvSpPr>
          <p:cNvPr id="10" name="Text 8"/>
          <p:cNvSpPr/>
          <p:nvPr/>
        </p:nvSpPr>
        <p:spPr>
          <a:xfrm>
            <a:off x="9443561" y="5787390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Accuracy</a:t>
            </a:r>
            <a:endParaRPr lang="en-US" sz="2000" dirty="0"/>
          </a:p>
        </p:txBody>
      </p:sp>
      <p:sp>
        <p:nvSpPr>
          <p:cNvPr id="11" name="Shape 9"/>
          <p:cNvSpPr/>
          <p:nvPr/>
        </p:nvSpPr>
        <p:spPr>
          <a:xfrm>
            <a:off x="727829" y="6579870"/>
            <a:ext cx="13174742" cy="883563"/>
          </a:xfrm>
          <a:prstGeom prst="roundRect">
            <a:avLst>
              <a:gd name="adj" fmla="val 3530"/>
            </a:avLst>
          </a:prstGeom>
          <a:solidFill>
            <a:srgbClr val="3D4D00"/>
          </a:solidFill>
          <a:ln/>
        </p:spPr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5712" y="6886337"/>
            <a:ext cx="259913" cy="207883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1403509" y="6839664"/>
            <a:ext cx="12291179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Matriz de Confusão: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Perfeitamente diagonal em ambas configurações, sem erros de classificação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2936"/>
            <a:ext cx="78256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Resultados Qualitativos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432441"/>
            <a:ext cx="673631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Exemplos de Classificação Correta</a:t>
            </a:r>
            <a:endParaRPr lang="en-US" sz="26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410" y="2343864"/>
            <a:ext cx="3120747" cy="3120747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608" y="2343864"/>
            <a:ext cx="3120866" cy="3120866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926" y="2343864"/>
            <a:ext cx="3120747" cy="3120747"/>
          </a:xfrm>
          <a:prstGeom prst="rect">
            <a:avLst/>
          </a:prstGeom>
        </p:spPr>
      </p:pic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8124" y="2343864"/>
            <a:ext cx="3120866" cy="3120866"/>
          </a:xfrm>
          <a:prstGeom prst="rect">
            <a:avLst/>
          </a:prstGeom>
        </p:spPr>
      </p:pic>
      <p:sp>
        <p:nvSpPr>
          <p:cNvPr id="8" name="Shape 2"/>
          <p:cNvSpPr/>
          <p:nvPr/>
        </p:nvSpPr>
        <p:spPr>
          <a:xfrm>
            <a:off x="793790" y="5865852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9" name="Text 3"/>
          <p:cNvSpPr/>
          <p:nvPr/>
        </p:nvSpPr>
        <p:spPr>
          <a:xfrm>
            <a:off x="1051084" y="6123146"/>
            <a:ext cx="35710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Sacolas Transparentes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1051084" y="6613565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Reconhecimento preciso mesmo com plástico claro sobre o produto</a:t>
            </a:r>
            <a:endParaRPr lang="en-US" sz="1750" dirty="0"/>
          </a:p>
        </p:txBody>
      </p:sp>
      <p:sp>
        <p:nvSpPr>
          <p:cNvPr id="11" name="Shape 5"/>
          <p:cNvSpPr/>
          <p:nvPr/>
        </p:nvSpPr>
        <p:spPr>
          <a:xfrm>
            <a:off x="5216962" y="5865852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12" name="Text 6"/>
          <p:cNvSpPr/>
          <p:nvPr/>
        </p:nvSpPr>
        <p:spPr>
          <a:xfrm>
            <a:off x="5474256" y="6123146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Sacolas Coloridas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5474256" y="6613565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Classificação correta com embalagens azuis, pretas e escuras</a:t>
            </a:r>
            <a:endParaRPr lang="en-US" sz="1750" dirty="0"/>
          </a:p>
        </p:txBody>
      </p:sp>
      <p:sp>
        <p:nvSpPr>
          <p:cNvPr id="14" name="Shape 8"/>
          <p:cNvSpPr/>
          <p:nvPr/>
        </p:nvSpPr>
        <p:spPr>
          <a:xfrm>
            <a:off x="9640133" y="5865852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15" name="Text 9"/>
          <p:cNvSpPr/>
          <p:nvPr/>
        </p:nvSpPr>
        <p:spPr>
          <a:xfrm>
            <a:off x="9897427" y="6123146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Oclusões Parciais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9897427" y="6613565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 mantém previsões mesmo com objetos sobrepostos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8622" y="812006"/>
            <a:ext cx="7879556" cy="1128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Testes de Robustez e Performance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118622" y="2392442"/>
            <a:ext cx="2925961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Stress Test Visual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6118622" y="2911792"/>
            <a:ext cx="4551521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Versões da mesma imagem com variações extremas: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118622" y="3363278"/>
            <a:ext cx="4551521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Bright: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Iluminação intensa aumentada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118622" y="3715464"/>
            <a:ext cx="4551521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Dark: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Escurecimento significativo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118622" y="4067651"/>
            <a:ext cx="4551521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Oclusão: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Bloco preto cobrindo parte da fruta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118622" y="4519136"/>
            <a:ext cx="4551521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DCFF50"/>
                </a:highlight>
                <a:latin typeface="Roboto" pitchFamily="34" charset="0"/>
                <a:ea typeface="Roboto" pitchFamily="34" charset="-122"/>
                <a:cs typeface="Roboto" pitchFamily="34" charset="-120"/>
              </a:rPr>
              <a:t>Resultado: Classe correta mantida em todos os cenários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11118294" y="2392442"/>
            <a:ext cx="2763322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Métricas Técnicas</a:t>
            </a:r>
            <a:endParaRPr lang="en-US" sz="2100" dirty="0"/>
          </a:p>
        </p:txBody>
      </p:sp>
      <p:sp>
        <p:nvSpPr>
          <p:cNvPr id="11" name="Shape 8"/>
          <p:cNvSpPr/>
          <p:nvPr/>
        </p:nvSpPr>
        <p:spPr>
          <a:xfrm>
            <a:off x="11118294" y="2934295"/>
            <a:ext cx="2887504" cy="1564481"/>
          </a:xfrm>
          <a:prstGeom prst="roundRect">
            <a:avLst>
              <a:gd name="adj" fmla="val 1732"/>
            </a:avLst>
          </a:prstGeom>
          <a:solidFill>
            <a:srgbClr val="404040"/>
          </a:solidFill>
          <a:ln/>
        </p:spPr>
      </p:sp>
      <p:sp>
        <p:nvSpPr>
          <p:cNvPr id="12" name="Text 9"/>
          <p:cNvSpPr/>
          <p:nvPr/>
        </p:nvSpPr>
        <p:spPr>
          <a:xfrm>
            <a:off x="11298912" y="3114913"/>
            <a:ext cx="2257901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Latência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1298912" y="3577709"/>
            <a:ext cx="252626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~193 ms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11298912" y="4029194"/>
            <a:ext cx="252626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por imagem em GPU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11118294" y="4679394"/>
            <a:ext cx="2887504" cy="1564481"/>
          </a:xfrm>
          <a:prstGeom prst="roundRect">
            <a:avLst>
              <a:gd name="adj" fmla="val 1732"/>
            </a:avLst>
          </a:prstGeom>
          <a:solidFill>
            <a:srgbClr val="404040"/>
          </a:solidFill>
          <a:ln/>
        </p:spPr>
      </p:sp>
      <p:sp>
        <p:nvSpPr>
          <p:cNvPr id="16" name="Text 13"/>
          <p:cNvSpPr/>
          <p:nvPr/>
        </p:nvSpPr>
        <p:spPr>
          <a:xfrm>
            <a:off x="11298912" y="4860012"/>
            <a:ext cx="2257901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Tamanho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1298912" y="5322808"/>
            <a:ext cx="252626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9,81 MB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11298912" y="5774293"/>
            <a:ext cx="252626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 final compacto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6118622" y="6650117"/>
            <a:ext cx="7879556" cy="767477"/>
          </a:xfrm>
          <a:prstGeom prst="roundRect">
            <a:avLst>
              <a:gd name="adj" fmla="val 3531"/>
            </a:avLst>
          </a:prstGeom>
          <a:solidFill>
            <a:srgbClr val="3D4D00"/>
          </a:solidFill>
          <a:ln/>
        </p:spPr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40" y="6915864"/>
            <a:ext cx="225743" cy="180618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6705600" y="6875859"/>
            <a:ext cx="7111960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Viabilidade para Edge: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Modelo leve e rápido o suficiente para dispositivos embarcados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2025-11-14T20:55:16Z</dcterms:created>
  <dcterms:modified xsi:type="dcterms:W3CDTF">2025-11-14T20:55:16Z</dcterms:modified>
</cp:coreProperties>
</file>